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74" r:id="rId3"/>
    <p:sldId id="275" r:id="rId4"/>
    <p:sldId id="276" r:id="rId5"/>
    <p:sldId id="272" r:id="rId6"/>
    <p:sldId id="271" r:id="rId7"/>
    <p:sldId id="292" r:id="rId8"/>
    <p:sldId id="269" r:id="rId9"/>
    <p:sldId id="282" r:id="rId10"/>
    <p:sldId id="283" r:id="rId11"/>
    <p:sldId id="286" r:id="rId12"/>
    <p:sldId id="293" r:id="rId13"/>
    <p:sldId id="290" r:id="rId14"/>
    <p:sldId id="281" r:id="rId15"/>
    <p:sldId id="280" r:id="rId16"/>
    <p:sldId id="288" r:id="rId17"/>
    <p:sldId id="278" r:id="rId18"/>
    <p:sldId id="295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 순원" initials="서순" lastIdx="1" clrIdx="0">
    <p:extLst>
      <p:ext uri="{19B8F6BF-5375-455C-9EA6-DF929625EA0E}">
        <p15:presenceInfo xmlns:p15="http://schemas.microsoft.com/office/powerpoint/2012/main" userId="dd9d3c4ed5c351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C11"/>
    <a:srgbClr val="F1AC01"/>
    <a:srgbClr val="FFFFFF"/>
    <a:srgbClr val="00A4DE"/>
    <a:srgbClr val="00B0F0"/>
    <a:srgbClr val="5F0080"/>
    <a:srgbClr val="9900CC"/>
    <a:srgbClr val="7EC113"/>
    <a:srgbClr val="56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83475" autoAdjust="0"/>
  </p:normalViewPr>
  <p:slideViewPr>
    <p:cSldViewPr snapToGrid="0" showGuides="1">
      <p:cViewPr varScale="1">
        <p:scale>
          <a:sx n="68" d="100"/>
          <a:sy n="68" d="100"/>
        </p:scale>
        <p:origin x="1434" y="48"/>
      </p:cViewPr>
      <p:guideLst>
        <p:guide orient="horz" pos="278"/>
        <p:guide pos="302"/>
        <p:guide pos="7378"/>
        <p:guide orient="horz" pos="4042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B6AD-E792-4358-8541-1A5D755805B2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D741C-67FE-437A-9C8C-6B973B88A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9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게터레그</a:t>
            </a:r>
            <a:r>
              <a:rPr lang="ko-KR" altLang="en-US" dirty="0"/>
              <a:t> 팀장 </a:t>
            </a:r>
            <a:r>
              <a:rPr lang="ko-KR" altLang="en-US" dirty="0" err="1"/>
              <a:t>서순원입니다</a:t>
            </a:r>
            <a:endParaRPr lang="en-US" altLang="ko-KR" dirty="0"/>
          </a:p>
          <a:p>
            <a:r>
              <a:rPr lang="ko-KR" altLang="en-US" dirty="0"/>
              <a:t>발표 시작하겠습니다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26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퀘스트 리스트 화면입니다</a:t>
            </a:r>
            <a:endParaRPr lang="en-US" altLang="ko-KR" dirty="0"/>
          </a:p>
          <a:p>
            <a:r>
              <a:rPr lang="ko-KR" altLang="en-US" dirty="0"/>
              <a:t>매일 오전 </a:t>
            </a:r>
            <a:r>
              <a:rPr lang="en-US" altLang="ko-KR" dirty="0"/>
              <a:t>6</a:t>
            </a:r>
            <a:r>
              <a:rPr lang="ko-KR" altLang="en-US" dirty="0"/>
              <a:t>시에 초기화 되는 랜덤 퀘스트를 생성합니다</a:t>
            </a:r>
            <a:endParaRPr lang="en-US" altLang="ko-KR" dirty="0"/>
          </a:p>
          <a:p>
            <a:r>
              <a:rPr lang="ko-KR" altLang="en-US" dirty="0"/>
              <a:t>사용자가 직접 퀘스트를 생성 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남은 퀘스트와 일일 진행도를 확인하고 초기화전까지 </a:t>
            </a:r>
            <a:r>
              <a:rPr lang="en-US" altLang="ko-KR" dirty="0"/>
              <a:t>3</a:t>
            </a:r>
            <a:r>
              <a:rPr lang="ko-KR" altLang="en-US" dirty="0"/>
              <a:t>개 이상을 해야 캐릭터가 </a:t>
            </a:r>
            <a:r>
              <a:rPr lang="ko-KR" altLang="en-US" dirty="0" err="1"/>
              <a:t>생존할수있습니다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51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내정보</a:t>
            </a:r>
            <a:r>
              <a:rPr lang="ko-KR" altLang="en-US" dirty="0"/>
              <a:t> 화면입니다</a:t>
            </a:r>
            <a:endParaRPr lang="en-US" altLang="ko-KR" dirty="0"/>
          </a:p>
          <a:p>
            <a:r>
              <a:rPr lang="ko-KR" altLang="en-US" dirty="0"/>
              <a:t>사용자의 정보를 </a:t>
            </a:r>
            <a:r>
              <a:rPr lang="ko-KR" altLang="en-US" dirty="0" err="1"/>
              <a:t>확인할수있습니다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퀘스트를 수행한 통계를 </a:t>
            </a:r>
            <a:r>
              <a:rPr lang="ko-KR" altLang="en-US" dirty="0" err="1"/>
              <a:t>확인할수있고</a:t>
            </a:r>
            <a:r>
              <a:rPr lang="ko-KR" altLang="en-US" dirty="0"/>
              <a:t> 진행도에 따른 랭크 시스템이 있어 달성하는 성취감을 </a:t>
            </a:r>
            <a:r>
              <a:rPr lang="ko-KR" altLang="en-US" dirty="0" err="1"/>
              <a:t>얻을수있습니다</a:t>
            </a:r>
            <a:endParaRPr lang="en-US" altLang="ko-KR" dirty="0"/>
          </a:p>
          <a:p>
            <a:r>
              <a:rPr lang="ko-KR" altLang="en-US" dirty="0"/>
              <a:t>이전에 말한 퀘스트를 </a:t>
            </a:r>
            <a:r>
              <a:rPr lang="en-US" altLang="ko-KR" dirty="0"/>
              <a:t>3</a:t>
            </a:r>
            <a:r>
              <a:rPr lang="ko-KR" altLang="en-US" dirty="0"/>
              <a:t>개이상을 수행하지 못하면 캐릭터의 나태함이 증가됩니다 </a:t>
            </a:r>
            <a:endParaRPr lang="en-US" altLang="ko-KR" dirty="0"/>
          </a:p>
          <a:p>
            <a:r>
              <a:rPr lang="ko-KR" altLang="en-US" dirty="0"/>
              <a:t>나태함이 일정 수치에 도달하게 되면 캐릭터는 죽게 되는 시스템입니다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86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엔드화면입니다</a:t>
            </a:r>
            <a:endParaRPr lang="en-US" altLang="ko-KR" dirty="0"/>
          </a:p>
          <a:p>
            <a:r>
              <a:rPr lang="ko-KR" altLang="en-US" dirty="0"/>
              <a:t>이전에 말한 나태함이 일정 수치에 </a:t>
            </a:r>
            <a:r>
              <a:rPr lang="ko-KR" altLang="en-US" dirty="0" err="1"/>
              <a:t>도달하게되면</a:t>
            </a:r>
            <a:r>
              <a:rPr lang="ko-KR" altLang="en-US" dirty="0"/>
              <a:t> 나오는 화면입니다</a:t>
            </a:r>
            <a:endParaRPr lang="en-US" altLang="ko-KR" dirty="0"/>
          </a:p>
          <a:p>
            <a:r>
              <a:rPr lang="ko-KR" altLang="en-US" dirty="0"/>
              <a:t>생존일자와 캐릭터의 정보를 </a:t>
            </a:r>
            <a:r>
              <a:rPr lang="en-US" altLang="ko-KR" dirty="0" err="1"/>
              <a:t>sns</a:t>
            </a:r>
            <a:r>
              <a:rPr lang="ko-KR" altLang="en-US" dirty="0"/>
              <a:t>에 공유 할 수 있습니다 </a:t>
            </a:r>
            <a:endParaRPr lang="en-US" altLang="ko-KR" dirty="0"/>
          </a:p>
          <a:p>
            <a:r>
              <a:rPr lang="ko-KR" altLang="en-US" dirty="0"/>
              <a:t>처음으로 가면 데이터 리셋 후 다시 캐릭터를 생성하는 화면으로 </a:t>
            </a:r>
            <a:r>
              <a:rPr lang="ko-KR" altLang="en-US" dirty="0" err="1"/>
              <a:t>돌아가게됩니다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317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기대효과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어플을 통해 포기하지 않고 오랫동안 지속할 수 있도록 동기 부여해 </a:t>
            </a:r>
            <a:r>
              <a:rPr lang="ko-KR" altLang="en-US" dirty="0" err="1"/>
              <a:t>줄수</a:t>
            </a:r>
            <a:r>
              <a:rPr lang="ko-KR" altLang="en-US" dirty="0"/>
              <a:t> 있고</a:t>
            </a:r>
            <a:endParaRPr lang="en-US" altLang="ko-KR" dirty="0"/>
          </a:p>
          <a:p>
            <a:r>
              <a:rPr lang="en-US" altLang="ko-KR" dirty="0" err="1"/>
              <a:t>Sns</a:t>
            </a:r>
            <a:r>
              <a:rPr lang="ko-KR" altLang="en-US" dirty="0"/>
              <a:t>공유를 통해 더 나은 성과를 낼 수 </a:t>
            </a:r>
            <a:r>
              <a:rPr lang="ko-KR" altLang="en-US" dirty="0" err="1"/>
              <a:t>있을뿐만</a:t>
            </a:r>
            <a:r>
              <a:rPr lang="ko-KR" altLang="en-US" dirty="0"/>
              <a:t> 아니라 다른 사람에게도 동기부여 해주며 긍정적인 영향을 미칠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코로나 이후 자기계발에 관심이 늘어 자기계발을 꾸준히 하는 습관을 만들어 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37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개발 환경입니다</a:t>
            </a:r>
            <a:endParaRPr lang="en-US" altLang="ko-KR" dirty="0"/>
          </a:p>
          <a:p>
            <a:r>
              <a:rPr lang="ko-KR" altLang="en-US" dirty="0"/>
              <a:t>카카오오븐으로 화면설계를 했고</a:t>
            </a:r>
            <a:endParaRPr lang="en-US" altLang="ko-KR" dirty="0"/>
          </a:p>
          <a:p>
            <a:r>
              <a:rPr lang="ko-KR" altLang="en-US" dirty="0"/>
              <a:t>개발환경은 안드로이드 스튜디오를 사용했고</a:t>
            </a:r>
            <a:endParaRPr lang="en-US" altLang="ko-KR" dirty="0"/>
          </a:p>
          <a:p>
            <a:r>
              <a:rPr lang="ko-KR" altLang="en-US" dirty="0"/>
              <a:t>개발언어는 </a:t>
            </a:r>
            <a:r>
              <a:rPr lang="ko-KR" altLang="en-US" dirty="0" err="1"/>
              <a:t>코틀린</a:t>
            </a:r>
            <a:r>
              <a:rPr lang="ko-KR" altLang="en-US" dirty="0"/>
              <a:t> 언어를 사용했다</a:t>
            </a:r>
            <a:endParaRPr lang="en-US" altLang="ko-KR" dirty="0"/>
          </a:p>
          <a:p>
            <a:r>
              <a:rPr lang="ko-KR" altLang="en-US" dirty="0"/>
              <a:t>형상관리는 </a:t>
            </a:r>
            <a:r>
              <a:rPr lang="ko-KR" altLang="en-US" dirty="0" err="1"/>
              <a:t>깃허브와</a:t>
            </a:r>
            <a:r>
              <a:rPr lang="ko-KR" altLang="en-US" dirty="0"/>
              <a:t> 깃을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91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영상입니다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397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팀원 소개입니다</a:t>
            </a:r>
            <a:endParaRPr lang="en-US" altLang="ko-KR" dirty="0"/>
          </a:p>
          <a:p>
            <a:r>
              <a:rPr lang="ko-KR" altLang="en-US" dirty="0" err="1"/>
              <a:t>저희팀원은</a:t>
            </a:r>
            <a:r>
              <a:rPr lang="ko-KR" altLang="en-US" dirty="0"/>
              <a:t> 고지민 </a:t>
            </a:r>
            <a:r>
              <a:rPr lang="ko-KR" altLang="en-US" dirty="0" err="1"/>
              <a:t>조윤혁</a:t>
            </a:r>
            <a:r>
              <a:rPr lang="ko-KR" altLang="en-US" dirty="0"/>
              <a:t> </a:t>
            </a:r>
            <a:r>
              <a:rPr lang="ko-KR" altLang="en-US" dirty="0" err="1"/>
              <a:t>김희재</a:t>
            </a:r>
            <a:r>
              <a:rPr lang="ko-KR" altLang="en-US" dirty="0"/>
              <a:t> </a:t>
            </a:r>
            <a:r>
              <a:rPr lang="ko-KR" altLang="en-US" dirty="0" err="1"/>
              <a:t>최수한으로</a:t>
            </a:r>
            <a:r>
              <a:rPr lang="ko-KR" altLang="en-US" dirty="0"/>
              <a:t>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11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19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28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목차입니다</a:t>
            </a:r>
            <a:endParaRPr lang="en-US" altLang="ko-KR" dirty="0"/>
          </a:p>
          <a:p>
            <a:r>
              <a:rPr lang="ko-KR" altLang="en-US" dirty="0"/>
              <a:t>목차는 총</a:t>
            </a:r>
            <a:r>
              <a:rPr lang="en-US" altLang="ko-KR" dirty="0"/>
              <a:t>5</a:t>
            </a:r>
            <a:r>
              <a:rPr lang="ko-KR" altLang="en-US" dirty="0"/>
              <a:t>가지로 준비했습니다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774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작품개요입니다</a:t>
            </a:r>
            <a:endParaRPr lang="en-US" altLang="ko-KR" dirty="0"/>
          </a:p>
          <a:p>
            <a:r>
              <a:rPr lang="ko-KR" altLang="en-US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설문조사 결과 코로나 이후 자기계발에 관한 관심이 늘어나는 추세로 직장인은 물론 자기계발을 하려는 사람이 늘었습니다</a:t>
            </a:r>
            <a:r>
              <a:rPr lang="en-US" altLang="ko-KR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12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설문조사 결과 </a:t>
            </a:r>
            <a:r>
              <a:rPr lang="en-US" altLang="ko-KR" dirty="0"/>
              <a:t>28</a:t>
            </a:r>
            <a:r>
              <a:rPr lang="ko-KR" altLang="en-US" dirty="0"/>
              <a:t>퍼센트만 꾸준히 </a:t>
            </a:r>
            <a:r>
              <a:rPr lang="ko-KR" altLang="en-US" dirty="0" err="1"/>
              <a:t>지켰다라는</a:t>
            </a:r>
            <a:r>
              <a:rPr lang="ko-KR" altLang="en-US" dirty="0"/>
              <a:t> 결과를 보고 사용자들에게 강한 동기를 부여해 꾸준히 계획을 </a:t>
            </a:r>
            <a:r>
              <a:rPr lang="ko-KR" altLang="en-US" dirty="0" err="1"/>
              <a:t>실천할수</a:t>
            </a:r>
            <a:r>
              <a:rPr lang="ko-KR" altLang="en-US" dirty="0"/>
              <a:t> 있도록 하고자 개발했습니다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83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개발한 어플은 작심삼일이 아닌 작심삼백일로 만들고자 작심삼백일로 정했습니다 </a:t>
            </a:r>
            <a:endParaRPr lang="en-US" altLang="ko-KR" dirty="0"/>
          </a:p>
          <a:p>
            <a:r>
              <a:rPr lang="ko-KR" altLang="en-US" dirty="0"/>
              <a:t>매일 새로운 목표를 사용자에게 만들어주고 </a:t>
            </a:r>
            <a:endParaRPr lang="en-US" altLang="ko-KR" dirty="0"/>
          </a:p>
          <a:p>
            <a:r>
              <a:rPr lang="ko-KR" altLang="en-US" dirty="0"/>
              <a:t>목표를 달성하여 랭크를 올리는 시스템과 </a:t>
            </a:r>
            <a:endParaRPr lang="en-US" altLang="ko-KR" dirty="0"/>
          </a:p>
          <a:p>
            <a:r>
              <a:rPr lang="ko-KR" altLang="en-US" dirty="0"/>
              <a:t>지속해서 실천할 수 있도록 캐릭터 생존 시스템을 통해 동기부여 되도록 개발했습니다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314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앱 구성입니다 </a:t>
            </a:r>
            <a:endParaRPr lang="en-US" altLang="ko-KR" sz="12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선택한 관심분야를 중심으로 매일 새로운 목표를 만들어줍니다</a:t>
            </a:r>
            <a:endParaRPr lang="en-US" altLang="ko-KR" sz="12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사용자가 직접 목표를 생성하여 관리 할 수 있습니다</a:t>
            </a:r>
            <a:endParaRPr lang="en-US" altLang="ko-KR" sz="12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 정보에 캐릭터 상황과 나의 업적 및 달성 현황을 확인할 수 있습니다</a:t>
            </a:r>
            <a:r>
              <a:rPr lang="en-US" altLang="ko-KR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 </a:t>
            </a:r>
            <a:r>
              <a:rPr lang="ko-KR" altLang="en-US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공유를 통해 동기가 부여돼 더 나은 성과를 낼 수 있을 뿐만 아니라 다른 사람들에게도 긍정적인 영향을 미칠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40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앱 흐름입니다</a:t>
            </a:r>
            <a:endParaRPr lang="en-US" altLang="ko-KR" dirty="0"/>
          </a:p>
          <a:p>
            <a:r>
              <a:rPr lang="ko-KR" altLang="en-US" dirty="0"/>
              <a:t>캐릭터 생성 홈 </a:t>
            </a:r>
            <a:r>
              <a:rPr lang="ko-KR" altLang="en-US" dirty="0" err="1"/>
              <a:t>퀘스트리스트</a:t>
            </a:r>
            <a:r>
              <a:rPr lang="ko-KR" altLang="en-US" dirty="0"/>
              <a:t> 내정보로 구성됐습니다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104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생성 화면입니다</a:t>
            </a:r>
            <a:endParaRPr lang="en-US" altLang="ko-KR" dirty="0"/>
          </a:p>
          <a:p>
            <a:r>
              <a:rPr lang="ko-KR" altLang="en-US" dirty="0"/>
              <a:t>다양한 아바타를 </a:t>
            </a:r>
            <a:r>
              <a:rPr lang="ko-KR" altLang="en-US" dirty="0" err="1"/>
              <a:t>선택할수있고</a:t>
            </a:r>
            <a:endParaRPr lang="en-US" altLang="ko-KR" dirty="0"/>
          </a:p>
          <a:p>
            <a:r>
              <a:rPr lang="ko-KR" altLang="en-US" dirty="0"/>
              <a:t>이름과 성별을 입력하고</a:t>
            </a:r>
            <a:endParaRPr lang="en-US" altLang="ko-KR" dirty="0"/>
          </a:p>
          <a:p>
            <a:r>
              <a:rPr lang="ko-KR" altLang="en-US" dirty="0"/>
              <a:t>관심분야를 선택하면 분야에 맞는 목표를 </a:t>
            </a:r>
            <a:r>
              <a:rPr lang="ko-KR" altLang="en-US" dirty="0" err="1"/>
              <a:t>받을수있습니다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99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화면입니다</a:t>
            </a:r>
            <a:endParaRPr lang="en-US" altLang="ko-KR" dirty="0"/>
          </a:p>
          <a:p>
            <a:r>
              <a:rPr lang="ko-KR" altLang="en-US" dirty="0"/>
              <a:t>어플 </a:t>
            </a:r>
            <a:r>
              <a:rPr lang="ko-KR" altLang="en-US" dirty="0" err="1"/>
              <a:t>실행시</a:t>
            </a:r>
            <a:r>
              <a:rPr lang="ko-KR" altLang="en-US" dirty="0"/>
              <a:t> 처음 보이는 화면으로 며칠째 생존 중인지 생존일자를 </a:t>
            </a:r>
            <a:r>
              <a:rPr lang="ko-KR" altLang="en-US" dirty="0" err="1"/>
              <a:t>확인할수있고</a:t>
            </a:r>
            <a:endParaRPr lang="en-US" altLang="ko-KR" dirty="0"/>
          </a:p>
          <a:p>
            <a:r>
              <a:rPr lang="ko-KR" altLang="en-US" dirty="0"/>
              <a:t>진행중인 퀘스트 리스트를 </a:t>
            </a:r>
            <a:r>
              <a:rPr lang="ko-KR" altLang="en-US" dirty="0" err="1"/>
              <a:t>볼수있습니다</a:t>
            </a:r>
            <a:endParaRPr lang="en-US" altLang="ko-KR" dirty="0"/>
          </a:p>
          <a:p>
            <a:r>
              <a:rPr lang="ko-KR" altLang="en-US" dirty="0"/>
              <a:t>또 사용자 아바타를 누르면 상호작용하는 </a:t>
            </a:r>
            <a:r>
              <a:rPr lang="ko-KR" altLang="en-US" dirty="0" err="1"/>
              <a:t>기능이있습니다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D741C-67FE-437A-9C8C-6B973B88A6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7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493A0-5A2E-4ABE-81B3-F29B6C4F9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F08CF-DC57-46EC-9C0B-8BA20E3F692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16706-CBCE-4693-8FD2-0D8EDFF42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8EA90-D9AC-455B-BCAC-5C47FC010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5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15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6080104" y="736195"/>
            <a:ext cx="4528163" cy="305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캡스톤디자인</a:t>
            </a:r>
            <a:endParaRPr lang="en-US" altLang="ko-KR" sz="35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자기계발 애플리케이션</a:t>
            </a:r>
            <a:endParaRPr lang="en-US" altLang="ko-KR" sz="35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5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작심삼</a:t>
            </a: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EBC1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</a:t>
            </a: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endParaRPr lang="en-US" altLang="ko-KR" sz="35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作心三</a:t>
            </a: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EBC1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百</a:t>
            </a: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日</a:t>
            </a:r>
            <a:r>
              <a:rPr lang="en-US" altLang="ko-KR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C70A45-861F-484B-8620-409F43F2EF45}"/>
              </a:ext>
            </a:extLst>
          </p:cNvPr>
          <p:cNvSpPr txBox="1"/>
          <p:nvPr/>
        </p:nvSpPr>
        <p:spPr>
          <a:xfrm>
            <a:off x="479425" y="797155"/>
            <a:ext cx="1338828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50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Bold" panose="02000000000000000000" pitchFamily="50" charset="-127"/>
                <a:ea typeface="G마켓 산스 Light" panose="02000000000000000000" pitchFamily="50" charset="-127"/>
              </a:rPr>
              <a:t>캡스톤디자인</a:t>
            </a:r>
            <a:endParaRPr lang="en-US" altLang="ko-KR" sz="15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99FD6-0E7C-4AAA-8392-DB5737CA8B54}"/>
              </a:ext>
            </a:extLst>
          </p:cNvPr>
          <p:cNvSpPr txBox="1"/>
          <p:nvPr/>
        </p:nvSpPr>
        <p:spPr>
          <a:xfrm>
            <a:off x="479425" y="5739187"/>
            <a:ext cx="1114408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2022.06.15</a:t>
            </a:r>
            <a:endParaRPr lang="en-US" altLang="ko-KR" sz="15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479425" y="1171871"/>
            <a:ext cx="1236236" cy="578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2022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학기 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앱 개발 발표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6194994" y="5754206"/>
            <a:ext cx="1063112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Gator Legs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/>
          <p:nvPr/>
        </p:nvCxnSpPr>
        <p:spPr>
          <a:xfrm>
            <a:off x="479425" y="3749040"/>
            <a:ext cx="3498215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3844850" y="3749040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2441013" y="441325"/>
            <a:ext cx="3073252" cy="6086797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그림 14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2" r="9252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92050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1127545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87947B-7C25-9848-B4B0-2080C2D087E8}"/>
              </a:ext>
            </a:extLst>
          </p:cNvPr>
          <p:cNvGrpSpPr/>
          <p:nvPr/>
        </p:nvGrpSpPr>
        <p:grpSpPr>
          <a:xfrm>
            <a:off x="1127544" y="45946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6" name="그림 35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162B4FB5-5318-5281-3EF0-681647302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14BE8A9-C4E5-4E84-6E53-8F196C25B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1AE2CF-2BF3-ED56-0EB2-C83D0580CEE0}"/>
              </a:ext>
            </a:extLst>
          </p:cNvPr>
          <p:cNvGrpSpPr/>
          <p:nvPr/>
        </p:nvGrpSpPr>
        <p:grpSpPr>
          <a:xfrm>
            <a:off x="1127543" y="45946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9" name="그림 3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F95E97BD-F138-547F-8212-3A927FAB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927ED7A-221C-DD07-DA69-0CBB1CB6A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F83F3FF-E374-7C4E-2D12-B7B09883E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01" y="4439921"/>
            <a:ext cx="3829584" cy="8859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29206D8-15B0-C427-078E-56D7FFC6967F}"/>
              </a:ext>
            </a:extLst>
          </p:cNvPr>
          <p:cNvSpPr txBox="1"/>
          <p:nvPr/>
        </p:nvSpPr>
        <p:spPr>
          <a:xfrm>
            <a:off x="4821839" y="1369067"/>
            <a:ext cx="36192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퀘스트 리스트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전체적인 퀘스트 관리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0D2C13-C71A-FA16-0E39-6629B9F43F66}"/>
              </a:ext>
            </a:extLst>
          </p:cNvPr>
          <p:cNvSpPr txBox="1"/>
          <p:nvPr/>
        </p:nvSpPr>
        <p:spPr>
          <a:xfrm>
            <a:off x="4821839" y="4240386"/>
            <a:ext cx="634660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매일 오전 </a:t>
            </a:r>
            <a:r>
              <a:rPr lang="en-US" altLang="ko-KR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 초기화되는 랜덤 퀘스트 생성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사용자가 직접 커스텀 퀘스트 생성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남은 퀘스트와 일일 진행도를 통해 퀘스트 확인 및 관리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22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1127545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F3C89B-1EB5-575F-EDA2-00C34E5C8EA1}"/>
              </a:ext>
            </a:extLst>
          </p:cNvPr>
          <p:cNvGrpSpPr/>
          <p:nvPr/>
        </p:nvGrpSpPr>
        <p:grpSpPr>
          <a:xfrm>
            <a:off x="1127544" y="44704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B460535D-A706-0DB7-BF9D-C23A84D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B58AB0-E3F8-D759-2BCB-F4371C5DA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FE7CBB-0364-9B9B-EFDF-3F2ABEA60BFE}"/>
              </a:ext>
            </a:extLst>
          </p:cNvPr>
          <p:cNvSpPr txBox="1"/>
          <p:nvPr/>
        </p:nvSpPr>
        <p:spPr>
          <a:xfrm>
            <a:off x="4821839" y="1369067"/>
            <a:ext cx="4076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 정보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사용자의 상세정보 확인 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153E6-4F4E-DC18-F3AE-FA9418A5BBBF}"/>
              </a:ext>
            </a:extLst>
          </p:cNvPr>
          <p:cNvSpPr txBox="1"/>
          <p:nvPr/>
        </p:nvSpPr>
        <p:spPr>
          <a:xfrm>
            <a:off x="4821839" y="4240386"/>
            <a:ext cx="3919663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기본적인 사용자 정보 확인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퀘스트 진행도에 따른 통계 확인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나태함</a:t>
            </a:r>
            <a:r>
              <a:rPr lang="en-US" altLang="ko-KR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체력</a:t>
            </a:r>
            <a:r>
              <a:rPr lang="en-US" altLang="ko-KR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확인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진행도에 따른 랭크 시스템 도입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FDEE4C-1BCB-FDB4-5E3E-5F78BA252F4E}"/>
              </a:ext>
            </a:extLst>
          </p:cNvPr>
          <p:cNvGrpSpPr/>
          <p:nvPr/>
        </p:nvGrpSpPr>
        <p:grpSpPr>
          <a:xfrm>
            <a:off x="1135273" y="45946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7" name="그림 1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571932C9-D0BA-711C-8C06-467FEBC4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7C74CA-1BE5-CC81-E578-6548E8D1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894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1127545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3FD8BB-9CB1-F7E8-CBA0-808C3329AFF3}"/>
              </a:ext>
            </a:extLst>
          </p:cNvPr>
          <p:cNvSpPr txBox="1"/>
          <p:nvPr/>
        </p:nvSpPr>
        <p:spPr>
          <a:xfrm>
            <a:off x="4821839" y="1369067"/>
            <a:ext cx="41735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엔드 화면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 sz="30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사망시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공유화면  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E0144-7169-6611-3CCA-8CC593025689}"/>
              </a:ext>
            </a:extLst>
          </p:cNvPr>
          <p:cNvSpPr txBox="1"/>
          <p:nvPr/>
        </p:nvSpPr>
        <p:spPr>
          <a:xfrm>
            <a:off x="4821839" y="4240386"/>
            <a:ext cx="5559535" cy="869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생존일자와 사용자의 정보를 공유 가능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리셋 후 다시 처음 캐릭터 생성으로 이동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D8E007-BCF3-2895-D1AB-61D91F53FEF3}"/>
              </a:ext>
            </a:extLst>
          </p:cNvPr>
          <p:cNvGrpSpPr/>
          <p:nvPr/>
        </p:nvGrpSpPr>
        <p:grpSpPr>
          <a:xfrm>
            <a:off x="1130713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3" name="그림 1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B9A8E136-2EC5-1B1F-826D-AB21882B6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0F475E6-616B-E0B9-C5E3-675461F4B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08FA27-E81C-0874-EC8A-6E87C6DB14BD}"/>
              </a:ext>
            </a:extLst>
          </p:cNvPr>
          <p:cNvGrpSpPr/>
          <p:nvPr/>
        </p:nvGrpSpPr>
        <p:grpSpPr>
          <a:xfrm>
            <a:off x="1135273" y="44704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7" name="그림 1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B616603B-C2D5-C1DD-7891-209636216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F1977F0-3AEC-A316-1E43-44AE36B67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1C8CDC-1515-79CC-A279-24BBD8BF9DF1}"/>
              </a:ext>
            </a:extLst>
          </p:cNvPr>
          <p:cNvGrpSpPr/>
          <p:nvPr/>
        </p:nvGrpSpPr>
        <p:grpSpPr>
          <a:xfrm>
            <a:off x="1134897" y="43432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7" name="그림 2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4ECAAF2-F0D0-FAA3-36E0-B9C93B6D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9AC6693-FC7D-B83C-9DA2-29BFF39C9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8741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16248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어플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61463" y="2867538"/>
            <a:ext cx="3966618" cy="366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포기하지 않고 오랫동안 지속할 수 있도록 동기 부여해 줄 수 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공유를 통해 더 나은 성과를 낼 수 있을 뿐만 아니라 다른 사람들에게도 동기 부여 해주며 긍정적인 영향을 미칠 수 있다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 이후로 자기계발에 관한 관심이 늘어나는 추세로 꾸준한 관리를 할 수 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2A31F1-408F-6696-FF16-EEBA317CB0BA}"/>
              </a:ext>
            </a:extLst>
          </p:cNvPr>
          <p:cNvSpPr txBox="1"/>
          <p:nvPr/>
        </p:nvSpPr>
        <p:spPr>
          <a:xfrm>
            <a:off x="9883588" y="5969574"/>
            <a:ext cx="19008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-TOEIC Guide/</a:t>
            </a:r>
            <a:r>
              <a:rPr lang="ko-KR" altLang="en-US" sz="900" dirty="0" err="1"/>
              <a:t>토익포그래픽</a:t>
            </a:r>
            <a:endParaRPr lang="ko-KR" altLang="en-US" sz="9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E64EB9-A67E-7210-43B3-006A5D966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14" y="774833"/>
            <a:ext cx="6141945" cy="50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39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1819088" cy="1064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환경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B87BBA-0B4E-CB77-ABB5-7770D48D2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12" y="4237187"/>
            <a:ext cx="1381125" cy="1381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FE3E0C-FF24-EFBB-02CB-79D98FBAF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16" y="4007880"/>
            <a:ext cx="3331918" cy="1839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081307-EE4F-70B8-4BB7-69646AF58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85" y="4237187"/>
            <a:ext cx="3314700" cy="1381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23D361-E6ED-9439-D0CF-A32FA4D58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67" y="1654499"/>
            <a:ext cx="3833192" cy="17070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DD7506-C3A7-5EAC-9ECE-F38DEDBA9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34" y="1521789"/>
            <a:ext cx="3270646" cy="18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8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20616_005650160_1">
            <a:hlinkClick r:id="" action="ppaction://media"/>
            <a:extLst>
              <a:ext uri="{FF2B5EF4-FFF2-40B4-BE49-F238E27FC236}">
                <a16:creationId xmlns:a16="http://schemas.microsoft.com/office/drawing/2014/main" id="{99A45029-7F20-8072-7D76-C49C0FCA1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6789" y="1334677"/>
            <a:ext cx="2178422" cy="4679578"/>
          </a:xfrm>
          <a:prstGeom prst="rect">
            <a:avLst/>
          </a:prstGeom>
        </p:spPr>
      </p:pic>
      <p:pic>
        <p:nvPicPr>
          <p:cNvPr id="32" name="그림 31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29527E1B-BEDC-675B-4436-C25CD4FAF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98" y="1210234"/>
            <a:ext cx="2488404" cy="492846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AB8394-CEEE-40E5-9E0F-A4CE94651D25}"/>
              </a:ext>
            </a:extLst>
          </p:cNvPr>
          <p:cNvSpPr/>
          <p:nvPr/>
        </p:nvSpPr>
        <p:spPr>
          <a:xfrm>
            <a:off x="10911840" y="0"/>
            <a:ext cx="128016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300FA1-A7D3-403A-A969-BD5FB92C7001}"/>
              </a:ext>
            </a:extLst>
          </p:cNvPr>
          <p:cNvSpPr/>
          <p:nvPr/>
        </p:nvSpPr>
        <p:spPr>
          <a:xfrm>
            <a:off x="0" y="0"/>
            <a:ext cx="128016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BA73FC-0415-3695-8613-8373B0FB65B5}"/>
              </a:ext>
            </a:extLst>
          </p:cNvPr>
          <p:cNvSpPr txBox="1"/>
          <p:nvPr/>
        </p:nvSpPr>
        <p:spPr>
          <a:xfrm>
            <a:off x="0" y="43604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35817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BEABC1-7645-0AAB-B11C-CAC62DCAC499}"/>
              </a:ext>
            </a:extLst>
          </p:cNvPr>
          <p:cNvSpPr/>
          <p:nvPr/>
        </p:nvSpPr>
        <p:spPr>
          <a:xfrm>
            <a:off x="506539" y="1336308"/>
            <a:ext cx="1911135" cy="4185384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CFD3301-5CA3-1E7F-F694-4DBB025E43F2}"/>
              </a:ext>
            </a:extLst>
          </p:cNvPr>
          <p:cNvSpPr/>
          <p:nvPr/>
        </p:nvSpPr>
        <p:spPr>
          <a:xfrm>
            <a:off x="793618" y="1700473"/>
            <a:ext cx="1395127" cy="135690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0BF5EB-EF8F-469A-43ED-7962822EB330}"/>
              </a:ext>
            </a:extLst>
          </p:cNvPr>
          <p:cNvCxnSpPr>
            <a:cxnSpLocks/>
          </p:cNvCxnSpPr>
          <p:nvPr/>
        </p:nvCxnSpPr>
        <p:spPr>
          <a:xfrm>
            <a:off x="913493" y="3482128"/>
            <a:ext cx="115537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69246B-BEC6-3521-8297-5C1210097ACD}"/>
              </a:ext>
            </a:extLst>
          </p:cNvPr>
          <p:cNvSpPr txBox="1"/>
          <p:nvPr/>
        </p:nvSpPr>
        <p:spPr>
          <a:xfrm>
            <a:off x="969011" y="3882193"/>
            <a:ext cx="10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서순원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706107F-5CF0-3585-B2CC-C4A6C313297B}"/>
              </a:ext>
            </a:extLst>
          </p:cNvPr>
          <p:cNvCxnSpPr>
            <a:cxnSpLocks/>
          </p:cNvCxnSpPr>
          <p:nvPr/>
        </p:nvCxnSpPr>
        <p:spPr>
          <a:xfrm>
            <a:off x="4652577" y="3440017"/>
            <a:ext cx="15273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BD72938-AFF4-4114-07C3-BF4D5F579ACC}"/>
              </a:ext>
            </a:extLst>
          </p:cNvPr>
          <p:cNvCxnSpPr>
            <a:cxnSpLocks/>
          </p:cNvCxnSpPr>
          <p:nvPr/>
        </p:nvCxnSpPr>
        <p:spPr>
          <a:xfrm>
            <a:off x="7329676" y="3440017"/>
            <a:ext cx="15273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216EE62-E864-8139-7B24-2DE660800BB4}"/>
              </a:ext>
            </a:extLst>
          </p:cNvPr>
          <p:cNvSpPr/>
          <p:nvPr/>
        </p:nvSpPr>
        <p:spPr>
          <a:xfrm>
            <a:off x="2780918" y="1347325"/>
            <a:ext cx="1911135" cy="4185384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C86C68C-58B3-49BC-B4E8-560485247380}"/>
              </a:ext>
            </a:extLst>
          </p:cNvPr>
          <p:cNvSpPr/>
          <p:nvPr/>
        </p:nvSpPr>
        <p:spPr>
          <a:xfrm>
            <a:off x="3067997" y="1700473"/>
            <a:ext cx="1395127" cy="135690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85AFF53-AA02-F140-37DA-044964998C81}"/>
              </a:ext>
            </a:extLst>
          </p:cNvPr>
          <p:cNvCxnSpPr>
            <a:cxnSpLocks/>
          </p:cNvCxnSpPr>
          <p:nvPr/>
        </p:nvCxnSpPr>
        <p:spPr>
          <a:xfrm>
            <a:off x="3187872" y="3493145"/>
            <a:ext cx="115537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EC1F4DB-94C5-3770-C85F-B081A5174B1F}"/>
              </a:ext>
            </a:extLst>
          </p:cNvPr>
          <p:cNvSpPr txBox="1"/>
          <p:nvPr/>
        </p:nvSpPr>
        <p:spPr>
          <a:xfrm>
            <a:off x="3209934" y="3882193"/>
            <a:ext cx="10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고지민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7B54F2DE-4C45-6EA3-16F8-191FDEB32AB6}"/>
              </a:ext>
            </a:extLst>
          </p:cNvPr>
          <p:cNvSpPr/>
          <p:nvPr/>
        </p:nvSpPr>
        <p:spPr>
          <a:xfrm>
            <a:off x="5055092" y="1336308"/>
            <a:ext cx="1911135" cy="4185384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D4744825-B3A8-EBE1-FD02-8D33F7468DB5}"/>
              </a:ext>
            </a:extLst>
          </p:cNvPr>
          <p:cNvSpPr/>
          <p:nvPr/>
        </p:nvSpPr>
        <p:spPr>
          <a:xfrm>
            <a:off x="5313270" y="1664167"/>
            <a:ext cx="1395127" cy="135690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E8B4022F-8EC8-B3D5-A25F-A3DACEDD5EE7}"/>
              </a:ext>
            </a:extLst>
          </p:cNvPr>
          <p:cNvCxnSpPr>
            <a:cxnSpLocks/>
          </p:cNvCxnSpPr>
          <p:nvPr/>
        </p:nvCxnSpPr>
        <p:spPr>
          <a:xfrm>
            <a:off x="5448800" y="3495537"/>
            <a:ext cx="115537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B2E752DA-FFDE-0055-9E0A-68F38B39841E}"/>
              </a:ext>
            </a:extLst>
          </p:cNvPr>
          <p:cNvSpPr txBox="1"/>
          <p:nvPr/>
        </p:nvSpPr>
        <p:spPr>
          <a:xfrm>
            <a:off x="5484620" y="3892493"/>
            <a:ext cx="10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조윤혁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19294840-4929-7E13-6D61-1E5F0B3CA54A}"/>
              </a:ext>
            </a:extLst>
          </p:cNvPr>
          <p:cNvSpPr/>
          <p:nvPr/>
        </p:nvSpPr>
        <p:spPr>
          <a:xfrm>
            <a:off x="7329676" y="1347325"/>
            <a:ext cx="1911135" cy="4185384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7D6BE77-1A05-6D5B-4D47-E2EDD89F9CA6}"/>
              </a:ext>
            </a:extLst>
          </p:cNvPr>
          <p:cNvSpPr/>
          <p:nvPr/>
        </p:nvSpPr>
        <p:spPr>
          <a:xfrm>
            <a:off x="7616755" y="1711490"/>
            <a:ext cx="1395127" cy="135690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CF5CD9B-537D-523C-8B10-19F66AACF0BD}"/>
              </a:ext>
            </a:extLst>
          </p:cNvPr>
          <p:cNvCxnSpPr>
            <a:cxnSpLocks/>
          </p:cNvCxnSpPr>
          <p:nvPr/>
        </p:nvCxnSpPr>
        <p:spPr>
          <a:xfrm>
            <a:off x="7736630" y="3493145"/>
            <a:ext cx="115537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2612583-14D3-3568-E003-25CF67B08AD1}"/>
              </a:ext>
            </a:extLst>
          </p:cNvPr>
          <p:cNvSpPr txBox="1"/>
          <p:nvPr/>
        </p:nvSpPr>
        <p:spPr>
          <a:xfrm>
            <a:off x="7763074" y="3882193"/>
            <a:ext cx="10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김희재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79C6A1D-3302-3C3F-902B-A231138F1831}"/>
              </a:ext>
            </a:extLst>
          </p:cNvPr>
          <p:cNvSpPr/>
          <p:nvPr/>
        </p:nvSpPr>
        <p:spPr>
          <a:xfrm>
            <a:off x="9603645" y="1336308"/>
            <a:ext cx="1911135" cy="4185384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4287907-2848-AC3B-069D-67629EA0C4E1}"/>
              </a:ext>
            </a:extLst>
          </p:cNvPr>
          <p:cNvSpPr/>
          <p:nvPr/>
        </p:nvSpPr>
        <p:spPr>
          <a:xfrm>
            <a:off x="9890724" y="1700473"/>
            <a:ext cx="1395127" cy="1356905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CC866A5-FDEB-80A9-B835-9B526D8B4B67}"/>
              </a:ext>
            </a:extLst>
          </p:cNvPr>
          <p:cNvCxnSpPr>
            <a:cxnSpLocks/>
          </p:cNvCxnSpPr>
          <p:nvPr/>
        </p:nvCxnSpPr>
        <p:spPr>
          <a:xfrm>
            <a:off x="10010599" y="3482128"/>
            <a:ext cx="115537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EEE683-7D81-5ABB-82A0-D6879D80DA36}"/>
              </a:ext>
            </a:extLst>
          </p:cNvPr>
          <p:cNvSpPr txBox="1"/>
          <p:nvPr/>
        </p:nvSpPr>
        <p:spPr>
          <a:xfrm>
            <a:off x="10037043" y="3892493"/>
            <a:ext cx="10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최수한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F3E4315-A960-CBB6-3BA5-F2255D376BF3}"/>
              </a:ext>
            </a:extLst>
          </p:cNvPr>
          <p:cNvSpPr txBox="1"/>
          <p:nvPr/>
        </p:nvSpPr>
        <p:spPr>
          <a:xfrm>
            <a:off x="913493" y="4585950"/>
            <a:ext cx="115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Frontend ,UI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30891E0-40F3-8824-34C1-6A6CAD233BA7}"/>
              </a:ext>
            </a:extLst>
          </p:cNvPr>
          <p:cNvSpPr txBox="1"/>
          <p:nvPr/>
        </p:nvSpPr>
        <p:spPr>
          <a:xfrm>
            <a:off x="3185114" y="4492722"/>
            <a:ext cx="1155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handling, Algorithm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E7640BD-1DC2-169E-A198-CBC4309E5DE2}"/>
              </a:ext>
            </a:extLst>
          </p:cNvPr>
          <p:cNvSpPr txBox="1"/>
          <p:nvPr/>
        </p:nvSpPr>
        <p:spPr>
          <a:xfrm>
            <a:off x="5328923" y="4585950"/>
            <a:ext cx="1395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Architecture,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Class Design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D0BE3D0-1515-BE5C-8473-6B8004FC06FE}"/>
              </a:ext>
            </a:extLst>
          </p:cNvPr>
          <p:cNvSpPr txBox="1"/>
          <p:nvPr/>
        </p:nvSpPr>
        <p:spPr>
          <a:xfrm>
            <a:off x="7763074" y="4600444"/>
            <a:ext cx="115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Backend , Frontend 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5612B6F-9B0B-8A8E-7E91-1C3C261E4990}"/>
              </a:ext>
            </a:extLst>
          </p:cNvPr>
          <p:cNvSpPr txBox="1"/>
          <p:nvPr/>
        </p:nvSpPr>
        <p:spPr>
          <a:xfrm>
            <a:off x="9981524" y="4647505"/>
            <a:ext cx="1155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Art Work, Frontend </a:t>
            </a:r>
          </a:p>
          <a:p>
            <a:pPr algn="ctr"/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6B5D682-B1C0-A04F-DA28-40C21005DB6D}"/>
              </a:ext>
            </a:extLst>
          </p:cNvPr>
          <p:cNvSpPr txBox="1"/>
          <p:nvPr/>
        </p:nvSpPr>
        <p:spPr>
          <a:xfrm>
            <a:off x="0" y="43604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71689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AB8394-CEEE-40E5-9E0F-A4CE94651D25}"/>
              </a:ext>
            </a:extLst>
          </p:cNvPr>
          <p:cNvSpPr/>
          <p:nvPr/>
        </p:nvSpPr>
        <p:spPr>
          <a:xfrm>
            <a:off x="0" y="6406304"/>
            <a:ext cx="12192001" cy="45169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300FA1-A7D3-403A-A969-BD5FB92C7001}"/>
              </a:ext>
            </a:extLst>
          </p:cNvPr>
          <p:cNvSpPr/>
          <p:nvPr/>
        </p:nvSpPr>
        <p:spPr>
          <a:xfrm>
            <a:off x="-1" y="1"/>
            <a:ext cx="12192001" cy="45169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1A25B3-1562-52E9-3569-023A807E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10" y="1058410"/>
            <a:ext cx="4741180" cy="47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2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897077" y="474254"/>
            <a:ext cx="9047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4112691" y="6073319"/>
            <a:ext cx="3966618" cy="95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공유를 통해 얻을 수 있는 효과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0BA7C4-7B81-4DB1-70F1-C4317A55B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829" y="1028252"/>
            <a:ext cx="5374341" cy="48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36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AB8394-CEEE-40E5-9E0F-A4CE94651D25}"/>
              </a:ext>
            </a:extLst>
          </p:cNvPr>
          <p:cNvSpPr/>
          <p:nvPr/>
        </p:nvSpPr>
        <p:spPr>
          <a:xfrm>
            <a:off x="0" y="5928189"/>
            <a:ext cx="12192000" cy="9298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D9B2B-2CDA-87D1-978A-A64F89864A2D}"/>
              </a:ext>
            </a:extLst>
          </p:cNvPr>
          <p:cNvSpPr txBox="1"/>
          <p:nvPr/>
        </p:nvSpPr>
        <p:spPr>
          <a:xfrm>
            <a:off x="1524000" y="3059668"/>
            <a:ext cx="9144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48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800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87C02-95A3-BAB4-B4A9-4031EEA117B8}"/>
              </a:ext>
            </a:extLst>
          </p:cNvPr>
          <p:cNvSpPr txBox="1"/>
          <p:nvPr/>
        </p:nvSpPr>
        <p:spPr>
          <a:xfrm>
            <a:off x="811658" y="6277677"/>
            <a:ext cx="1092827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5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5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캡스톤</a:t>
            </a:r>
            <a:r>
              <a:rPr lang="ko-KR" altLang="en-US" sz="15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 </a:t>
            </a:r>
            <a:r>
              <a:rPr lang="en-US" altLang="ko-KR" sz="15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		 </a:t>
            </a:r>
            <a:r>
              <a:rPr lang="ko-KR" altLang="en-US" sz="15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작심삼백일 </a:t>
            </a:r>
            <a:r>
              <a:rPr lang="en-US" altLang="ko-KR" sz="15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		Team </a:t>
            </a:r>
            <a:r>
              <a:rPr lang="en-US" altLang="ko-KR" sz="15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Getorleg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6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847313-FBE5-A8D6-BF69-9273ACAD1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32" y="489718"/>
            <a:ext cx="6096000" cy="61175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DFD29B-3B17-C2F2-28FA-429B0D29A379}"/>
              </a:ext>
            </a:extLst>
          </p:cNvPr>
          <p:cNvSpPr txBox="1"/>
          <p:nvPr/>
        </p:nvSpPr>
        <p:spPr>
          <a:xfrm>
            <a:off x="538671" y="552893"/>
            <a:ext cx="97334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D3AFA83-FEBB-B2FF-936C-D87201903268}"/>
              </a:ext>
            </a:extLst>
          </p:cNvPr>
          <p:cNvGrpSpPr/>
          <p:nvPr/>
        </p:nvGrpSpPr>
        <p:grpSpPr>
          <a:xfrm>
            <a:off x="1025285" y="2013497"/>
            <a:ext cx="2518875" cy="523220"/>
            <a:chOff x="910424" y="2159730"/>
            <a:chExt cx="2518875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47039D-5272-DFFD-A2F7-82A5813A5829}"/>
                </a:ext>
              </a:extLst>
            </p:cNvPr>
            <p:cNvSpPr txBox="1"/>
            <p:nvPr/>
          </p:nvSpPr>
          <p:spPr>
            <a:xfrm>
              <a:off x="1822769" y="2159730"/>
              <a:ext cx="160653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작품 개요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F40E1F0-EC8D-8816-5828-DA4E123CFD83}"/>
                </a:ext>
              </a:extLst>
            </p:cNvPr>
            <p:cNvSpPr txBox="1"/>
            <p:nvPr/>
          </p:nvSpPr>
          <p:spPr>
            <a:xfrm>
              <a:off x="910424" y="2236674"/>
              <a:ext cx="4555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</a:t>
              </a:r>
              <a:endPara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D3E1D98-C674-600A-4DD8-3A85DC77B001}"/>
              </a:ext>
            </a:extLst>
          </p:cNvPr>
          <p:cNvGrpSpPr/>
          <p:nvPr/>
        </p:nvGrpSpPr>
        <p:grpSpPr>
          <a:xfrm>
            <a:off x="1025285" y="2946996"/>
            <a:ext cx="2494829" cy="523220"/>
            <a:chOff x="910424" y="2159730"/>
            <a:chExt cx="2494829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0C3B92-7729-A110-4057-6AFD58C64A8C}"/>
                </a:ext>
              </a:extLst>
            </p:cNvPr>
            <p:cNvSpPr txBox="1"/>
            <p:nvPr/>
          </p:nvSpPr>
          <p:spPr>
            <a:xfrm>
              <a:off x="1822769" y="2159730"/>
              <a:ext cx="158248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작품 설명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7D7EC3-1943-C0CD-E72D-9856AC617497}"/>
                </a:ext>
              </a:extLst>
            </p:cNvPr>
            <p:cNvSpPr txBox="1"/>
            <p:nvPr/>
          </p:nvSpPr>
          <p:spPr>
            <a:xfrm>
              <a:off x="910424" y="2236674"/>
              <a:ext cx="50045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CB607E2-275C-2F8F-ED27-2CB22A0716D9}"/>
              </a:ext>
            </a:extLst>
          </p:cNvPr>
          <p:cNvGrpSpPr/>
          <p:nvPr/>
        </p:nvGrpSpPr>
        <p:grpSpPr>
          <a:xfrm>
            <a:off x="1025285" y="3918447"/>
            <a:ext cx="2518875" cy="523220"/>
            <a:chOff x="910424" y="2159730"/>
            <a:chExt cx="2518875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53241F-D07E-0DE6-8392-5E29E1981985}"/>
                </a:ext>
              </a:extLst>
            </p:cNvPr>
            <p:cNvSpPr txBox="1"/>
            <p:nvPr/>
          </p:nvSpPr>
          <p:spPr>
            <a:xfrm>
              <a:off x="1822769" y="2159730"/>
              <a:ext cx="160653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 소개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B71EE2-0E1E-0934-0C6F-A6C63EDE3956}"/>
                </a:ext>
              </a:extLst>
            </p:cNvPr>
            <p:cNvSpPr txBox="1"/>
            <p:nvPr/>
          </p:nvSpPr>
          <p:spPr>
            <a:xfrm>
              <a:off x="910424" y="2236674"/>
              <a:ext cx="50206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</a:t>
              </a:r>
              <a:endParaRPr lang="ko-KR" altLang="en-US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2560265-9A16-6AD5-3F48-755D838078E8}"/>
              </a:ext>
            </a:extLst>
          </p:cNvPr>
          <p:cNvSpPr txBox="1"/>
          <p:nvPr/>
        </p:nvSpPr>
        <p:spPr>
          <a:xfrm>
            <a:off x="1937630" y="4889898"/>
            <a:ext cx="15824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A8B410-2DE8-C263-4A13-0729E6F5C114}"/>
              </a:ext>
            </a:extLst>
          </p:cNvPr>
          <p:cNvSpPr txBox="1"/>
          <p:nvPr/>
        </p:nvSpPr>
        <p:spPr>
          <a:xfrm>
            <a:off x="1025285" y="4966842"/>
            <a:ext cx="5052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E9B28F-9DAE-F386-2FB5-289C73496B62}"/>
              </a:ext>
            </a:extLst>
          </p:cNvPr>
          <p:cNvSpPr txBox="1"/>
          <p:nvPr/>
        </p:nvSpPr>
        <p:spPr>
          <a:xfrm>
            <a:off x="1937630" y="5781887"/>
            <a:ext cx="15824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영상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17C37D-8D2B-8F7D-ACE6-0C58E2B9E7E8}"/>
              </a:ext>
            </a:extLst>
          </p:cNvPr>
          <p:cNvSpPr txBox="1"/>
          <p:nvPr/>
        </p:nvSpPr>
        <p:spPr>
          <a:xfrm>
            <a:off x="1025285" y="5858831"/>
            <a:ext cx="4956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59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3882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작품 개요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자기계발 애플리케이션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61463" y="3888504"/>
            <a:ext cx="3966618" cy="97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 이후 자기계발에 관한 관심이 늘어나는 추세로 직장인은 물론 자기계발을 하려는 사람이 늘었다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DEC68636-1F11-8847-0CA5-4802D5EF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789" y="768031"/>
            <a:ext cx="5949189" cy="4892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0571F63-5681-2198-54FD-9A57FCA2F3CF}"/>
              </a:ext>
            </a:extLst>
          </p:cNvPr>
          <p:cNvSpPr txBox="1"/>
          <p:nvPr/>
        </p:nvSpPr>
        <p:spPr>
          <a:xfrm>
            <a:off x="10996501" y="5859137"/>
            <a:ext cx="1448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-</a:t>
            </a:r>
            <a:r>
              <a:rPr lang="ko-KR" altLang="en-US" sz="900" dirty="0"/>
              <a:t>사람인</a:t>
            </a:r>
          </a:p>
        </p:txBody>
      </p:sp>
    </p:spTree>
    <p:extLst>
      <p:ext uri="{BB962C8B-B14F-4D97-AF65-F5344CB8AC3E}">
        <p14:creationId xmlns:p14="http://schemas.microsoft.com/office/powerpoint/2010/main" val="363037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36192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작품 개요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꾸준히 실천하는 어플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61463" y="3338185"/>
            <a:ext cx="3966618" cy="306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자기 계발을 지속하는 데에 있어서 목표를 정하는 것보다 꾸준히 실천하는 것이 더 중요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사용자들에게 강한 동기를 부여해 계획을 실천할 수 있도록 하고자 개발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아직도 목표를 달성을 위한 제대로 된 계획 세우기를 끝내지 못하는 상황을 해결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6D8169CC-18D1-9820-E125-3C7D924E7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60" y="888426"/>
            <a:ext cx="4760686" cy="48995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75A09-3772-24C5-5349-C1C7887C151F}"/>
              </a:ext>
            </a:extLst>
          </p:cNvPr>
          <p:cNvSpPr txBox="1"/>
          <p:nvPr/>
        </p:nvSpPr>
        <p:spPr>
          <a:xfrm>
            <a:off x="10335803" y="5969574"/>
            <a:ext cx="1448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-</a:t>
            </a:r>
            <a:r>
              <a:rPr lang="ko-KR" altLang="en-US" sz="900" dirty="0" err="1"/>
              <a:t>잡코리아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4244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90A04C-C843-4A73-877E-CFB9FC44AEAC}"/>
              </a:ext>
            </a:extLst>
          </p:cNvPr>
          <p:cNvGrpSpPr/>
          <p:nvPr/>
        </p:nvGrpSpPr>
        <p:grpSpPr>
          <a:xfrm>
            <a:off x="4762099" y="836613"/>
            <a:ext cx="2667802" cy="5283776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" name="그림 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2C57600-C7CE-4BEC-97E1-5CB4E91A2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3EF49D-1BAF-429F-8878-2A19BA0B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2" r="9252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04282D-BBF4-47BB-8EC0-A6854C1B3546}"/>
              </a:ext>
            </a:extLst>
          </p:cNvPr>
          <p:cNvSpPr txBox="1"/>
          <p:nvPr/>
        </p:nvSpPr>
        <p:spPr>
          <a:xfrm>
            <a:off x="2269660" y="2257651"/>
            <a:ext cx="2060179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작심삼일이 아닌 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작심삼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1AC0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일로 만드는 것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E6435-A593-4FDC-AE21-502EE283E2A2}"/>
              </a:ext>
            </a:extLst>
          </p:cNvPr>
          <p:cNvSpPr txBox="1"/>
          <p:nvPr/>
        </p:nvSpPr>
        <p:spPr>
          <a:xfrm>
            <a:off x="7862161" y="2257651"/>
            <a:ext cx="2464136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사용자가 선택한 분야에 관한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매일 새로운 목표를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438E7-4D5B-4B3F-83CA-548332C4DB3B}"/>
              </a:ext>
            </a:extLst>
          </p:cNvPr>
          <p:cNvSpPr txBox="1"/>
          <p:nvPr/>
        </p:nvSpPr>
        <p:spPr>
          <a:xfrm>
            <a:off x="7862161" y="4376205"/>
            <a:ext cx="3046027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지속해서 실천할 수 있도록 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생존 시스템을 통한 동기부여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ABBB-3F79-4499-A078-02A21BA5E917}"/>
              </a:ext>
            </a:extLst>
          </p:cNvPr>
          <p:cNvSpPr txBox="1"/>
          <p:nvPr/>
        </p:nvSpPr>
        <p:spPr>
          <a:xfrm>
            <a:off x="2914067" y="1811866"/>
            <a:ext cx="1415772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作心三</a:t>
            </a: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1AC0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百</a:t>
            </a: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日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76509-4895-422F-83EC-043B6E40D6CB}"/>
              </a:ext>
            </a:extLst>
          </p:cNvPr>
          <p:cNvSpPr txBox="1"/>
          <p:nvPr/>
        </p:nvSpPr>
        <p:spPr>
          <a:xfrm>
            <a:off x="7862161" y="1811866"/>
            <a:ext cx="1964640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매일 새로운 목표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A1663-E615-4D4D-B40B-34FF080D8D13}"/>
              </a:ext>
            </a:extLst>
          </p:cNvPr>
          <p:cNvSpPr txBox="1"/>
          <p:nvPr/>
        </p:nvSpPr>
        <p:spPr>
          <a:xfrm>
            <a:off x="2066720" y="3959498"/>
            <a:ext cx="226311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업적을 통한 성취감 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92382-E603-4CEE-82BE-50C22EEBBD3A}"/>
              </a:ext>
            </a:extLst>
          </p:cNvPr>
          <p:cNvSpPr txBox="1"/>
          <p:nvPr/>
        </p:nvSpPr>
        <p:spPr>
          <a:xfrm>
            <a:off x="7862161" y="3959498"/>
            <a:ext cx="1964640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생존 유지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87DB206-78AA-4F13-81D3-B2489FA6CEE3}"/>
              </a:ext>
            </a:extLst>
          </p:cNvPr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3C23D3-9E44-42AD-BA42-F166EA79D18A}"/>
              </a:ext>
            </a:extLst>
          </p:cNvPr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3B50BB-7D13-B926-D20A-A0249D09F3F1}"/>
              </a:ext>
            </a:extLst>
          </p:cNvPr>
          <p:cNvSpPr txBox="1"/>
          <p:nvPr/>
        </p:nvSpPr>
        <p:spPr>
          <a:xfrm>
            <a:off x="2269596" y="4407826"/>
            <a:ext cx="2060243" cy="975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꾸준히 목표를 달성하여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업적 및 랭크 달성 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24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F8E590-60CA-452D-9A6B-902152FA011D}"/>
              </a:ext>
            </a:extLst>
          </p:cNvPr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1898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앱 구성</a:t>
            </a:r>
          </a:p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기능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61464" y="1964218"/>
            <a:ext cx="3966618" cy="336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선택한 관심 목표를 중심으로 매일 새로운 목표를 만들어준다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내가 직접 목표를 생성하여 관리 할 수 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 정보에 캐릭터 상황과 나의 업적 및 달성 현황을 확인할 수 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공유를 통해 동기가 부여돼 더 나은 성과를 낼 수 있을 뿐만 아니라 다른 사람들에게도 긍정적인 영향을 미칠 수 있다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5DD287-BCB2-4C9B-8950-94FE7A8C38AC}"/>
              </a:ext>
            </a:extLst>
          </p:cNvPr>
          <p:cNvGrpSpPr/>
          <p:nvPr/>
        </p:nvGrpSpPr>
        <p:grpSpPr>
          <a:xfrm>
            <a:off x="6079762" y="-1301652"/>
            <a:ext cx="2368315" cy="4690619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3EFD13A-9E04-4F5E-8891-C0567B71B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DDA980-DDD2-42CD-82CA-DFECABEB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008765-48AB-42D4-A687-82037192B02F}"/>
              </a:ext>
            </a:extLst>
          </p:cNvPr>
          <p:cNvGrpSpPr/>
          <p:nvPr/>
        </p:nvGrpSpPr>
        <p:grpSpPr>
          <a:xfrm>
            <a:off x="6079762" y="3664330"/>
            <a:ext cx="2368315" cy="4690619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7" name="그림 2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E2C093B-B63A-4100-ACBD-0C195382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F376990-4636-46C8-AA4B-9BDC8B21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0420C8F-F9D6-43E3-B44B-A02FDF0B00FD}"/>
              </a:ext>
            </a:extLst>
          </p:cNvPr>
          <p:cNvGrpSpPr/>
          <p:nvPr/>
        </p:nvGrpSpPr>
        <p:grpSpPr>
          <a:xfrm>
            <a:off x="8762002" y="-1903985"/>
            <a:ext cx="2368315" cy="4690619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40" name="그림 3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544A5CCB-F41A-4454-9704-4526F3025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796AB1-CE4A-442C-BEE4-F240E987D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B9ECE20-881B-465C-B91F-57A5FB2382CC}"/>
              </a:ext>
            </a:extLst>
          </p:cNvPr>
          <p:cNvGrpSpPr/>
          <p:nvPr/>
        </p:nvGrpSpPr>
        <p:grpSpPr>
          <a:xfrm>
            <a:off x="8762002" y="3061997"/>
            <a:ext cx="2368315" cy="4690619"/>
            <a:chOff x="8419265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8" name="그림 3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3B00ADCE-544A-4617-BC64-7A709EFCE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265" y="970280"/>
              <a:ext cx="2482838" cy="491744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070D04C-E43F-4357-8921-D77ACE1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8603594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1000478" y="5197380"/>
            <a:ext cx="184731" cy="102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ko-KR" sz="60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7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84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EAD7AF-08DF-405E-955F-6B98CD9F944A}"/>
              </a:ext>
            </a:extLst>
          </p:cNvPr>
          <p:cNvSpPr txBox="1"/>
          <p:nvPr/>
        </p:nvSpPr>
        <p:spPr>
          <a:xfrm>
            <a:off x="988341" y="5487542"/>
            <a:ext cx="1715534" cy="111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생성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이름 및 성별 입력</a:t>
            </a:r>
            <a:endParaRPr lang="en-US" altLang="ko-KR" sz="1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관심분야 선택</a:t>
            </a:r>
            <a:endParaRPr lang="en-US" altLang="ko-KR" sz="1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19C54A-092D-2BF5-1468-1A663A143519}"/>
              </a:ext>
            </a:extLst>
          </p:cNvPr>
          <p:cNvGrpSpPr/>
          <p:nvPr/>
        </p:nvGrpSpPr>
        <p:grpSpPr>
          <a:xfrm>
            <a:off x="3563815" y="808391"/>
            <a:ext cx="2257127" cy="447040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4" name="그림 3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DEDC1B3-AD00-2912-2A8F-8C9DCD82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4E7BF2B-D7B4-2E50-BB4E-DF352BE70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A6F794D-261D-9320-8C68-3ACAACE51CF6}"/>
              </a:ext>
            </a:extLst>
          </p:cNvPr>
          <p:cNvGrpSpPr/>
          <p:nvPr/>
        </p:nvGrpSpPr>
        <p:grpSpPr>
          <a:xfrm>
            <a:off x="6465438" y="808391"/>
            <a:ext cx="2257127" cy="447040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7" name="그림 3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2143BCC7-C0E3-4508-819D-F1ACCF42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5033FFE-16D9-C3F7-FBEB-F1842D92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66D301B-DD7D-9247-0B09-74CE7E0BAEA6}"/>
              </a:ext>
            </a:extLst>
          </p:cNvPr>
          <p:cNvSpPr txBox="1"/>
          <p:nvPr/>
        </p:nvSpPr>
        <p:spPr>
          <a:xfrm>
            <a:off x="6591162" y="5555067"/>
            <a:ext cx="2005677" cy="1434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퀘스트 리스트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퀘스트 관리 및 확인</a:t>
            </a:r>
            <a:endParaRPr lang="en-US" altLang="ko-KR" sz="1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퀘스트 생성</a:t>
            </a:r>
            <a:endParaRPr lang="en-US" altLang="ko-KR" sz="1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F529CF-854B-62B6-13CF-B6F49BE40757}"/>
              </a:ext>
            </a:extLst>
          </p:cNvPr>
          <p:cNvSpPr txBox="1"/>
          <p:nvPr/>
        </p:nvSpPr>
        <p:spPr>
          <a:xfrm>
            <a:off x="3971998" y="5487012"/>
            <a:ext cx="1440760" cy="143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홈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화면</a:t>
            </a:r>
            <a:endParaRPr lang="en-US" altLang="ko-KR" sz="1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생존 일자 확인 </a:t>
            </a:r>
            <a:endParaRPr lang="en-US" altLang="ko-KR" sz="1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A4CAE91-DCE2-E8EC-79D5-AC3CD5D1EEA3}"/>
              </a:ext>
            </a:extLst>
          </p:cNvPr>
          <p:cNvGrpSpPr/>
          <p:nvPr/>
        </p:nvGrpSpPr>
        <p:grpSpPr>
          <a:xfrm>
            <a:off x="9222240" y="808391"/>
            <a:ext cx="2257127" cy="447040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0" name="그림 2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3376C9D-1E1E-3F87-B981-B69CDE11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C5F55AE-FF16-3946-3F92-452AF942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EFBE32A-F583-B906-A1AF-F2EDE713E0B2}"/>
              </a:ext>
            </a:extLst>
          </p:cNvPr>
          <p:cNvGrpSpPr/>
          <p:nvPr/>
        </p:nvGrpSpPr>
        <p:grpSpPr>
          <a:xfrm>
            <a:off x="717545" y="808391"/>
            <a:ext cx="2257127" cy="447040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3" name="그림 2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0475AE93-C2EE-CC9D-A36C-1E64F654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0243EAB-7691-ADE5-08DE-AB0A800A7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868E625-5FDC-5C78-A2D7-8278EBE01A68}"/>
              </a:ext>
            </a:extLst>
          </p:cNvPr>
          <p:cNvSpPr txBox="1"/>
          <p:nvPr/>
        </p:nvSpPr>
        <p:spPr>
          <a:xfrm>
            <a:off x="9486791" y="5531825"/>
            <a:ext cx="1835732" cy="147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 정보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 정보 및 통계 확인</a:t>
            </a:r>
            <a:endParaRPr lang="en-US" altLang="ko-KR" sz="1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580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1127545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821839" y="1369067"/>
            <a:ext cx="3979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생성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나만의 캐릭터 생성하기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4821839" y="4173747"/>
            <a:ext cx="6761787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이름과 성별을 입력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사용자가 관심있는 분야를 선택하여 분야에 맞는 목표 제공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아바타를 선택 가능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99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1127545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E0DE482-E24A-BD54-38F7-7E7C5091D9DE}"/>
              </a:ext>
            </a:extLst>
          </p:cNvPr>
          <p:cNvSpPr txBox="1"/>
          <p:nvPr/>
        </p:nvSpPr>
        <p:spPr>
          <a:xfrm>
            <a:off x="4821839" y="1369067"/>
            <a:ext cx="47965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화면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어플 </a:t>
            </a:r>
            <a:r>
              <a:rPr lang="ko-KR" altLang="en-US" sz="30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실행시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처음보이는 화면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8D663-A037-CC4D-8DF9-2BA9A13ACA1B}"/>
              </a:ext>
            </a:extLst>
          </p:cNvPr>
          <p:cNvSpPr txBox="1"/>
          <p:nvPr/>
        </p:nvSpPr>
        <p:spPr>
          <a:xfrm>
            <a:off x="4821839" y="4240386"/>
            <a:ext cx="4160113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며칠째 생존 중인지 생존일자 확인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진행중인 퀘스트 리스트 확인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아바타와 상호작용 </a:t>
            </a:r>
            <a:endParaRPr lang="en-US" altLang="ko-KR" sz="20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2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816</Words>
  <Application>Microsoft Office PowerPoint</Application>
  <PresentationFormat>와이드스크린</PresentationFormat>
  <Paragraphs>190</Paragraphs>
  <Slides>19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G마켓 산스 Bold</vt:lpstr>
      <vt:lpstr>G마켓 산스 Light</vt:lpstr>
      <vt:lpstr>G마켓 산스 TTF Bold</vt:lpstr>
      <vt:lpstr>G마켓 산스 TTF Medium</vt:lpstr>
      <vt:lpstr>KoPubWorld돋움체 Medium</vt:lpstr>
      <vt:lpstr>맑은 고딕</vt:lpstr>
      <vt:lpstr>배달의민족 도현</vt:lpstr>
      <vt:lpstr>배달의민족 주아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서 순원</cp:lastModifiedBy>
  <cp:revision>10</cp:revision>
  <dcterms:created xsi:type="dcterms:W3CDTF">2021-10-08T07:41:36Z</dcterms:created>
  <dcterms:modified xsi:type="dcterms:W3CDTF">2022-06-15T18:10:17Z</dcterms:modified>
</cp:coreProperties>
</file>